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84" r:id="rId12"/>
    <p:sldId id="289" r:id="rId13"/>
    <p:sldId id="286" r:id="rId14"/>
    <p:sldId id="270" r:id="rId15"/>
    <p:sldId id="267" r:id="rId16"/>
    <p:sldId id="268" r:id="rId17"/>
    <p:sldId id="287" r:id="rId18"/>
    <p:sldId id="288" r:id="rId19"/>
    <p:sldId id="269" r:id="rId20"/>
    <p:sldId id="277" r:id="rId21"/>
    <p:sldId id="290" r:id="rId2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422C16"/>
    <a:srgbClr val="0C788E"/>
    <a:srgbClr val="006666"/>
    <a:srgbClr val="0099CC"/>
    <a:srgbClr val="3366CC"/>
    <a:srgbClr val="66003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23" autoAdjust="0"/>
    <p:restoredTop sz="94652" autoAdjust="0"/>
  </p:normalViewPr>
  <p:slideViewPr>
    <p:cSldViewPr>
      <p:cViewPr varScale="1">
        <p:scale>
          <a:sx n="73" d="100"/>
          <a:sy n="73" d="100"/>
        </p:scale>
        <p:origin x="117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98B0C1-D8BC-456F-A724-117496E0C90A}" type="datetimeFigureOut">
              <a:rPr lang="ru-RU"/>
              <a:pPr/>
              <a:t>21.04.2021</a:t>
            </a:fld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67A84F-BFD4-402E-8D6D-BA4817ACF5F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6049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C94B5A-9FCD-48E5-AE6D-8AD798584A94}" type="datetime1">
              <a:rPr lang="ru-RU"/>
              <a:pPr/>
              <a:t>21.04.2021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7EA4D-2616-4BFC-8D8D-57F4F73215C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8C03C0-536D-40A1-BC07-E136B6C2F366}" type="datetime1">
              <a:rPr lang="ru-RU"/>
              <a:pPr/>
              <a:t>21.04.2021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FAAD2-6DAB-4F3F-81B2-A39282BD16C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B7F191-6222-4B40-AD7A-544BF1CA469A}" type="datetime1">
              <a:rPr lang="ru-RU"/>
              <a:pPr/>
              <a:t>21.04.2021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FBA7F-54C0-44E4-A847-6CA36CD02AB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C86BA5-EFB8-4895-9DD7-E881C618E309}" type="datetime1">
              <a:rPr lang="ru-RU"/>
              <a:pPr/>
              <a:t>21.04.2021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DBB0D-756E-4182-AD37-23FFC2438BE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551A38-0356-42E9-A344-0B77FC4CFA6B}" type="datetime1">
              <a:rPr lang="ru-RU"/>
              <a:pPr/>
              <a:t>21.04.2021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339C0-93B2-4F50-BDEF-683B9A5B9DE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4FD1AF-B5E5-4407-BF6F-2C1B821DCCD0}" type="datetime1">
              <a:rPr lang="ru-RU"/>
              <a:pPr/>
              <a:t>21.04.2021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925FF-B640-48B9-AF66-115B9FF818A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D787CB-4418-46F2-A4E1-BAD697E1E272}" type="datetime1">
              <a:rPr lang="ru-RU"/>
              <a:pPr/>
              <a:t>21.04.2021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E4324-2BC5-4686-9DA9-ACAA60093A0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013055-7263-4921-9EA7-899AC777C504}" type="datetime1">
              <a:rPr lang="ru-RU"/>
              <a:pPr/>
              <a:t>21.04.2021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48F96-9F76-4108-8197-ED569DD6831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D034DA-AC56-448C-A9D1-083B4D856880}" type="datetime1">
              <a:rPr lang="ru-RU"/>
              <a:pPr/>
              <a:t>21.04.2021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A42EB-9331-4E75-A2C3-79975033E8F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5EB18-533E-4D4E-838B-82DA4A48FB59}" type="datetime1">
              <a:rPr lang="ru-RU"/>
              <a:pPr/>
              <a:t>21.04.2021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471E1-B7F4-4B2B-A176-0568D6FC495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071F90-5940-43D2-B14F-EA59A7D154DA}" type="datetime1">
              <a:rPr lang="ru-RU"/>
              <a:pPr/>
              <a:t>21.04.2021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DF563-119B-47E8-B768-5713FB82B1D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F12AA00D-9C16-4538-B5A2-6A25917AA715}" type="datetime1">
              <a:rPr lang="ru-RU"/>
              <a:pPr/>
              <a:t>21.04.2021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5BDCA65-49C0-4D05-ADBB-3BF63BEF631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786563" y="6643688"/>
            <a:ext cx="2357437" cy="214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13318" name="WordArt 6"/>
          <p:cNvSpPr>
            <a:spLocks noChangeArrowheads="1" noChangeShapeType="1" noTextEdit="1"/>
          </p:cNvSpPr>
          <p:nvPr/>
        </p:nvSpPr>
        <p:spPr bwMode="auto">
          <a:xfrm>
            <a:off x="827088" y="1557338"/>
            <a:ext cx="7715250" cy="75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Monotype Corsiva"/>
              </a:rPr>
              <a:t>Утренняя гимнастика для детей</a:t>
            </a:r>
          </a:p>
        </p:txBody>
      </p:sp>
      <p:sp>
        <p:nvSpPr>
          <p:cNvPr id="13319" name="WordArt 7"/>
          <p:cNvSpPr>
            <a:spLocks noChangeArrowheads="1" noChangeShapeType="1" noTextEdit="1"/>
          </p:cNvSpPr>
          <p:nvPr/>
        </p:nvSpPr>
        <p:spPr bwMode="auto">
          <a:xfrm>
            <a:off x="5364163" y="5445125"/>
            <a:ext cx="307657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 spc="560"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"/>
                <a:cs typeface="Arial"/>
              </a:rPr>
              <a:t>советы родителям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669359"/>
            <a:ext cx="2895600" cy="52115"/>
          </a:xfrm>
          <a:ln/>
        </p:spPr>
        <p:txBody>
          <a:bodyPr/>
          <a:lstStyle/>
          <a:p>
            <a:endParaRPr lang="ru-RU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            Первое, что хотелось бы отметить,  ребенку нужно правильно дышать. Через нос. Чтобы лучше это контролировать, включайте упражнения со звуками на выдохе («с-с-с»; «ш-ш-ш»).</a:t>
            </a:r>
            <a:endParaRPr lang="ru-RU" sz="20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            Занимайтесь вместе с ребёнком.</a:t>
            </a:r>
            <a:endParaRPr lang="ru-RU" sz="20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            Контролируйте безопасность ребенка, но не подавляйте его активность.</a:t>
            </a:r>
            <a:endParaRPr lang="ru-RU" sz="20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            Сравнивайте достижения ребенка только с его личными прошлыми результатами.</a:t>
            </a:r>
            <a:endParaRPr lang="ru-RU" sz="20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            Побольше хвалите его за успехи и вселяйте уверенность.</a:t>
            </a:r>
            <a:endParaRPr lang="ru-RU" sz="2000" b="1" dirty="0" smtClean="0"/>
          </a:p>
          <a:p>
            <a:pPr>
              <a:lnSpc>
                <a:spcPct val="80000"/>
              </a:lnSpc>
            </a:pPr>
            <a:endParaRPr lang="ru-RU" sz="2000" dirty="0" smtClean="0"/>
          </a:p>
        </p:txBody>
      </p:sp>
      <p:sp>
        <p:nvSpPr>
          <p:cNvPr id="27652" name="WordArt 4"/>
          <p:cNvSpPr>
            <a:spLocks noChangeArrowheads="1" noChangeShapeType="1" noTextEdit="1"/>
          </p:cNvSpPr>
          <p:nvPr/>
        </p:nvSpPr>
        <p:spPr bwMode="auto">
          <a:xfrm>
            <a:off x="1835150" y="765175"/>
            <a:ext cx="55149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3399"/>
                  </a:solidFill>
                  <a:round/>
                  <a:headEnd/>
                  <a:tailEnd/>
                </a:ln>
                <a:solidFill>
                  <a:srgbClr val="D60093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Что нужно знать родителям!</a:t>
            </a:r>
          </a:p>
        </p:txBody>
      </p:sp>
      <p:sp>
        <p:nvSpPr>
          <p:cNvPr id="27659" name="AutoShape 11"/>
          <p:cNvSpPr>
            <a:spLocks noChangeArrowheads="1"/>
          </p:cNvSpPr>
          <p:nvPr/>
        </p:nvSpPr>
        <p:spPr bwMode="auto">
          <a:xfrm>
            <a:off x="611188" y="1628775"/>
            <a:ext cx="576262" cy="287338"/>
          </a:xfrm>
          <a:prstGeom prst="rightArrow">
            <a:avLst>
              <a:gd name="adj1" fmla="val 50000"/>
              <a:gd name="adj2" fmla="val 5013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60" name="AutoShape 12"/>
          <p:cNvSpPr>
            <a:spLocks noChangeArrowheads="1"/>
          </p:cNvSpPr>
          <p:nvPr/>
        </p:nvSpPr>
        <p:spPr bwMode="auto">
          <a:xfrm>
            <a:off x="611188" y="2636838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61" name="AutoShape 13"/>
          <p:cNvSpPr>
            <a:spLocks noChangeArrowheads="1"/>
          </p:cNvSpPr>
          <p:nvPr/>
        </p:nvSpPr>
        <p:spPr bwMode="auto">
          <a:xfrm>
            <a:off x="611188" y="2924175"/>
            <a:ext cx="576262" cy="287338"/>
          </a:xfrm>
          <a:prstGeom prst="rightArrow">
            <a:avLst>
              <a:gd name="adj1" fmla="val 50000"/>
              <a:gd name="adj2" fmla="val 5013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62" name="AutoShape 14"/>
          <p:cNvSpPr>
            <a:spLocks noChangeArrowheads="1"/>
          </p:cNvSpPr>
          <p:nvPr/>
        </p:nvSpPr>
        <p:spPr bwMode="auto">
          <a:xfrm>
            <a:off x="611188" y="3500438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63" name="AutoShape 15"/>
          <p:cNvSpPr>
            <a:spLocks noChangeArrowheads="1"/>
          </p:cNvSpPr>
          <p:nvPr/>
        </p:nvSpPr>
        <p:spPr bwMode="auto">
          <a:xfrm>
            <a:off x="611188" y="4005263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1728191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Приложение.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971600" y="2780928"/>
            <a:ext cx="6800800" cy="144016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Комплекс утренней гимнастики для детей 2-3 лет.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62643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260648"/>
            <a:ext cx="6912768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Вводная часть: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Ходьба и бег за взрослым – он паровоз.</a:t>
            </a:r>
          </a:p>
          <a:p>
            <a:r>
              <a:rPr lang="ru-RU" sz="1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Основная </a:t>
            </a:r>
            <a:r>
              <a:rPr lang="ru-RU" sz="1400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часть упражнения с погремушками:</a:t>
            </a:r>
            <a:r>
              <a:rPr lang="ru-RU" dirty="0"/>
              <a:t/>
            </a:r>
            <a:br>
              <a:rPr lang="ru-RU" dirty="0"/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Есть веселые игрушки,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— Бом-бом-бом, бом-бом-бом! 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Им названье — погремушки,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—  Бом-бом-бом, бом-бом-бом! Любят дети в них играть,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 ними прыгать и скакать!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«Поиграй перед собой»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И. п. – ноги стойка на ширине ступни, погремушки за спину. Погремушки вперед, погреметь и спокойно опустить за спину. ( 4 раза).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«Покажи и поиграй»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И. п. – стойка ноги на ширине плеч, погремушки  у плеч.1- поворот вправо, показать, поиграть, сказать «вот»; 2-и. п.; 3-4-то же в др.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ст. (по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2 раза в каждую ст.).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3.«Погремушки к коленям»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И. п. – стойка ноги на ширине плеч, погремушки в стороны.1-наклон вперед, погремушки к коленям; 2- и.( 4 раза).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4.«Прыг-скок»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И. п. – стойка ноги на ширине ступни, погремушки опущены. 4-6 подпрыгиваний в чередовании с ходьбой ( 2 раза).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Заключительная часть: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Ходьба.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8288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91264" cy="2808312"/>
          </a:xfrm>
        </p:spPr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Комплекс утренней гимнастики для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детей 3-4 лет.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50823" y="2967335"/>
            <a:ext cx="24237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674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699792" y="6237312"/>
            <a:ext cx="2895600" cy="476250"/>
          </a:xfrm>
          <a:ln/>
        </p:spPr>
        <p:txBody>
          <a:bodyPr/>
          <a:lstStyle/>
          <a:p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47625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6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Вводная часть: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Ходьба и бег змейкой между предметами (кубики, кегли). 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Основная часть с платочками</a:t>
            </a:r>
            <a:r>
              <a:rPr lang="ru-RU" sz="1600" i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И.п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–  стока ноги на ширине ступни, платочек в обеих руках у груди. 1-выпрямить руки вперёд – показали платочек; 2-и.п. (4 раза)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И.п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– стойка ноги на ширине плеч, платочек в обеих руках внизу. 1-2-наклониться и помахать платочком вперёд-назад; 3-4-и.п. (4 раза)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И.п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– стойка ноги на ширине ступни, платочек в обеих руках внизу. 1-присесть, платочек вынести вперёд; 2-и.п. (4 раза)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И.п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– ноги слегка расставлены, платочек в правой в правой руке. Прыжки на двух ногах, помахивая платочком над головой, в чередовании с небольшой паузой. (2 раза)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sz="16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Заключительная часть: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Дыхательное упражнение: «Ушки».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И.п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о.с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., слегка наклонить голову вправо «правое ухо идет к правому плечу» - короткий шумный вдох носом; слегка наклонить голову влево – выдох ртом.</a:t>
            </a:r>
          </a:p>
          <a:p>
            <a:pPr>
              <a:lnSpc>
                <a:spcPct val="80000"/>
              </a:lnSpc>
            </a:pPr>
            <a:endParaRPr lang="ru-RU" sz="1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3568" y="1412875"/>
            <a:ext cx="7844482" cy="2232149"/>
          </a:xfrm>
        </p:spPr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Комплекс утренней гимнастики для детей 4-5 лет.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997200"/>
            <a:ext cx="7192962" cy="1752600"/>
          </a:xfrm>
        </p:spPr>
        <p:txBody>
          <a:bodyPr/>
          <a:lstStyle/>
          <a:p>
            <a:r>
              <a:rPr lang="ru-RU" sz="2000" dirty="0" smtClean="0"/>
              <a:t>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 flipV="1">
            <a:off x="3347864" y="6857999"/>
            <a:ext cx="2895600" cy="45719"/>
          </a:xfrm>
          <a:ln/>
        </p:spPr>
        <p:txBody>
          <a:bodyPr/>
          <a:lstStyle/>
          <a:p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30733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468313" y="47625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600" dirty="0" smtClean="0">
                <a:solidFill>
                  <a:srgbClr val="D60093"/>
                </a:solidFill>
              </a:rPr>
              <a:t>Вводная часть: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sz="1400" dirty="0" smtClean="0"/>
              <a:t>Игровое упражнение «Прокати мяч». Ребёнок по сигналу «Покатили!» наклоняется вперёд, прокатывает мяч, а затем бежит за ним. (2-3 раза)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sz="1400" dirty="0" smtClean="0">
                <a:solidFill>
                  <a:srgbClr val="D60093"/>
                </a:solidFill>
              </a:rPr>
              <a:t>Основная часть </a:t>
            </a:r>
            <a:r>
              <a:rPr lang="ru-RU" sz="1400" i="1" dirty="0" smtClean="0">
                <a:solidFill>
                  <a:srgbClr val="D60093"/>
                </a:solidFill>
              </a:rPr>
              <a:t>упражнения с мячом большого диаметра:	</a:t>
            </a:r>
            <a:endParaRPr lang="ru-RU" sz="1400" dirty="0" smtClean="0">
              <a:solidFill>
                <a:srgbClr val="D60093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dirty="0" smtClean="0"/>
              <a:t>1. </a:t>
            </a:r>
            <a:r>
              <a:rPr lang="ru-RU" sz="1400" dirty="0" err="1" smtClean="0"/>
              <a:t>И.п</a:t>
            </a:r>
            <a:r>
              <a:rPr lang="ru-RU" sz="1400" dirty="0" smtClean="0"/>
              <a:t> . – стойка ноги на ширине ступни, мяч в обеих руках внизу. 1-2-поднять мяч вверх, поднимаясь на носки; 3-4-и.п. (6 раз).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dirty="0" smtClean="0"/>
              <a:t>2. </a:t>
            </a:r>
            <a:r>
              <a:rPr lang="ru-RU" sz="1400" dirty="0" err="1" smtClean="0"/>
              <a:t>И.п</a:t>
            </a:r>
            <a:r>
              <a:rPr lang="ru-RU" sz="1400" dirty="0" smtClean="0"/>
              <a:t>. – стойка  ноги на  ширине плеч, мяч в обеих руках на груди.1-3-наклон к правой ноге, прокатить мяч вокруг ноги; 4-и.п.; 5-8-то же с др. ногой. (6 раз)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dirty="0" smtClean="0"/>
              <a:t>3. </a:t>
            </a:r>
            <a:r>
              <a:rPr lang="ru-RU" sz="1400" dirty="0" err="1" smtClean="0"/>
              <a:t>И.п</a:t>
            </a:r>
            <a:r>
              <a:rPr lang="ru-RU" sz="1400" dirty="0" smtClean="0"/>
              <a:t>. – сидя ноги прямые, руки в упоре сзади, мяч на стопах.1-2-поднять прямые ноги, скатить мяч на грудь, поймав его; 3-4-и.п. (6 раз)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dirty="0" smtClean="0"/>
              <a:t>4. </a:t>
            </a:r>
            <a:r>
              <a:rPr lang="ru-RU" sz="1400" dirty="0" err="1" smtClean="0"/>
              <a:t>И.п</a:t>
            </a:r>
            <a:r>
              <a:rPr lang="ru-RU" sz="1400" dirty="0" smtClean="0"/>
              <a:t>. – лежа на животе, ноги прямые, мяч в согнутых руках перед собой. 1-прогнуться, поднять мяч вперёд; 2- </a:t>
            </a:r>
            <a:r>
              <a:rPr lang="ru-RU" sz="1400" dirty="0" err="1" smtClean="0"/>
              <a:t>и.п</a:t>
            </a:r>
            <a:r>
              <a:rPr lang="ru-RU" sz="1400" dirty="0" smtClean="0"/>
              <a:t>. (6 раз)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dirty="0" smtClean="0"/>
              <a:t>5. </a:t>
            </a:r>
            <a:r>
              <a:rPr lang="ru-RU" sz="1400" dirty="0" err="1" smtClean="0"/>
              <a:t>И.п</a:t>
            </a:r>
            <a:r>
              <a:rPr lang="ru-RU" sz="1400" dirty="0" smtClean="0"/>
              <a:t>. – сидя, руки в упоре сзади, мяч зажат между ступнями. 1- поднять ноги, согнуть в коленях, подтянуть к себе; 2- выпрямить, опустить. (6 раз)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dirty="0" smtClean="0"/>
              <a:t>6. </a:t>
            </a:r>
            <a:r>
              <a:rPr lang="ru-RU" sz="1400" dirty="0" err="1" smtClean="0"/>
              <a:t>И.п</a:t>
            </a:r>
            <a:r>
              <a:rPr lang="ru-RU" sz="1400" dirty="0" smtClean="0"/>
              <a:t>. – ноги чуть расставлены, мяч внизу.1-шаг правой ногой вправо, мяч поднять над головой; 2-и.п.; 3-4-то же в др. ст. (6 раз)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1400" dirty="0" smtClean="0"/>
              <a:t>7. Прыжки на двух ногах  с поворотом вокруг своей оси в обе стороны. (2 раза в чередовании с ходьбой)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1600" dirty="0" smtClean="0">
                <a:solidFill>
                  <a:srgbClr val="D60093"/>
                </a:solidFill>
              </a:rPr>
              <a:t>Заключительная часть: </a:t>
            </a:r>
            <a:endParaRPr lang="ru-RU" sz="1600" b="1" dirty="0" smtClean="0">
              <a:solidFill>
                <a:srgbClr val="D60093"/>
              </a:solidFill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sz="1400" b="1" dirty="0" smtClean="0"/>
              <a:t>   </a:t>
            </a:r>
            <a:r>
              <a:rPr lang="ru-RU" sz="1400" dirty="0" smtClean="0"/>
              <a:t>Дыхательное упражнение </a:t>
            </a:r>
            <a:r>
              <a:rPr lang="ru-RU" sz="1400" dirty="0"/>
              <a:t>«Волны шумят». И. п. – сидя на пятках, руки внизу. </a:t>
            </a:r>
            <a:r>
              <a:rPr lang="ru-RU" sz="1400" dirty="0" smtClean="0"/>
              <a:t>1-2-плавно поднять </a:t>
            </a:r>
            <a:r>
              <a:rPr lang="ru-RU" sz="1400" dirty="0"/>
              <a:t>руки вперёд – вверх – </a:t>
            </a:r>
            <a:r>
              <a:rPr lang="ru-RU" sz="1400" dirty="0" smtClean="0"/>
              <a:t>вдох; 3-4-плавно </a:t>
            </a:r>
            <a:r>
              <a:rPr lang="ru-RU" sz="1400" dirty="0"/>
              <a:t>опустить руки вниз – выдох ртом со звуком «ш-ш-ш». (6 раз)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2520280"/>
          </a:xfrm>
        </p:spPr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Комплекс утренней гимнастики для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детей 5-6 лет.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0422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60648"/>
            <a:ext cx="653447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Вводная часть:</a:t>
            </a:r>
            <a:endParaRPr lang="ru-RU" sz="16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Ходьба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бег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 перешагиванием через шнуры.</a:t>
            </a:r>
          </a:p>
          <a:p>
            <a:r>
              <a:rPr lang="ru-RU" sz="1600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Основная </a:t>
            </a:r>
            <a:r>
              <a:rPr lang="ru-RU" sz="16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часть упражнения с флажками:</a:t>
            </a:r>
            <a:endParaRPr lang="ru-RU" sz="16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п. – о. с., флажки внизу. 1-флажки в стороны; 2-флажки вверх;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3-флажки в стороны;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4-и.п. (6-7 раз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2.И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п. – о. с., флажки внизу. 1-шаг вправо, флажки в стороны; 2-наклон вперёд, скрестить флажки; 3-выпрямиться, флажки в стороны; 4-и.п.; 5-8-то же в др. ст. (по 3 раза в каждую ст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3.И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п. – о. с., флажки у плеч. 1-2-присед, флажки вперёд; 3-4-и.п. (7-8 раз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4.И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п. – о. с., флажки внизу. 1-флажки в стороны; 2-поднять правую ногу, коснуться палочками колена; 3-опустить ногу, флажки в стороны; 4-и.п.; 5-8-то же др. ногой. (по 4 раза каждой ногой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5.И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п. – о. с., флажки внизу. 1-прыжком ноги врозь; 2-прыжком в и. п. Выполняется на счет 1-8, (2 раза)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6.И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п. – о. с., флажки внизу. 1-правую ногу назад на носок, флажки вверх; 2-и.п.; 3-4-то же в др. ногой. (по 3 раза)</a:t>
            </a:r>
          </a:p>
          <a:p>
            <a:r>
              <a:rPr lang="ru-RU" sz="1600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Заключительная часть: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Ходьба в колонне по 1.</a:t>
            </a:r>
          </a:p>
        </p:txBody>
      </p:sp>
    </p:spTree>
    <p:extLst>
      <p:ext uri="{BB962C8B-B14F-4D97-AF65-F5344CB8AC3E}">
        <p14:creationId xmlns:p14="http://schemas.microsoft.com/office/powerpoint/2010/main" val="3928489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27584" y="980728"/>
            <a:ext cx="7772400" cy="2909937"/>
          </a:xfrm>
        </p:spPr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Комплекс утренней гимнастики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для детей 6-7 лет.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997200"/>
            <a:ext cx="6400800" cy="1752600"/>
          </a:xfrm>
        </p:spPr>
        <p:txBody>
          <a:bodyPr/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 flipV="1">
            <a:off x="3124200" y="6721474"/>
            <a:ext cx="2895600" cy="45719"/>
          </a:xfrm>
          <a:ln/>
        </p:spPr>
        <p:txBody>
          <a:bodyPr/>
          <a:lstStyle/>
          <a:p>
            <a:endParaRPr lang="ru-RU" dirty="0"/>
          </a:p>
        </p:txBody>
      </p:sp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Для чего нужна утренняя гимнастика?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268760"/>
            <a:ext cx="8003232" cy="4176465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lang="ru-RU" sz="2000" dirty="0" smtClean="0"/>
          </a:p>
          <a:p>
            <a:pPr algn="just">
              <a:lnSpc>
                <a:spcPct val="90000"/>
              </a:lnSpc>
            </a:pPr>
            <a:r>
              <a:rPr lang="ru-RU" sz="2000" dirty="0" smtClean="0"/>
              <a:t>С помощью утренней гимнастики ребенок, да и взрослый, быстро стряхнет с себя остатки сна и включится в дневной ритм. Она нацелена на то, чтобы переход между сном и бодрствованием сделать мягким и гармоничным. </a:t>
            </a:r>
          </a:p>
          <a:p>
            <a:pPr algn="just">
              <a:lnSpc>
                <a:spcPct val="90000"/>
              </a:lnSpc>
            </a:pPr>
            <a:r>
              <a:rPr lang="ru-RU" sz="2000" dirty="0" smtClean="0"/>
              <a:t>  Утренняя гимнастика позволяет организованно начать день, способствует четкому выполнению режима дня, что решает воспитательные задачи. </a:t>
            </a:r>
          </a:p>
          <a:p>
            <a:pPr algn="just">
              <a:lnSpc>
                <a:spcPct val="90000"/>
              </a:lnSpc>
            </a:pPr>
            <a:r>
              <a:rPr lang="ru-RU" sz="2000" dirty="0" smtClean="0"/>
              <a:t>   И если превратить зарядку в увлекательную совместную игру с мамой и папой, то это еще и  станет хорошей традицией.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76064"/>
          </a:xfrm>
        </p:spPr>
        <p:txBody>
          <a:bodyPr/>
          <a:lstStyle/>
          <a:p>
            <a:pPr algn="l"/>
            <a:r>
              <a:rPr lang="ru-RU" sz="1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Вводная часть:</a:t>
            </a:r>
            <a:endParaRPr lang="ru-RU" sz="1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Ходьба с выполнением заданий: на сигнал «Лягушки!» присесть, на сигнал «Аист!» встать на одной ноге, руки в стороны; бег.</a:t>
            </a:r>
          </a:p>
          <a:p>
            <a:pPr marL="0" indent="0">
              <a:buNone/>
            </a:pPr>
            <a:r>
              <a:rPr lang="ru-RU" sz="1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Основная часть со скакалкой: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И. п.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– стойка ноги врозь, скакалка, сложенная вдвое, внизу. 1-поднять скакалку вверх; 2-опустить скакалку за голову на плечи; 3-скакалку вверх; 4-и.п. (8 раз) 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п. – стойка ноги врозь, скакалка внизу.1-поднять скакалку вверх; 2-наклон вправо;3-выпрямиться; 4-и.п.; 5-8-то же в др. ст.(по 4 раза в каждую ст.)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п. – стойка ноги врозь, скакалка внизу. 1-скакалку вверх; 2-наклон касаясь; 3-выпрямиться, скакалку вверх; 4-и.п. (7 раз)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п. – лёжа на спине, скакалка зацеплена за ступни ног, руки прямые. 1-2-поднять прямые ноги, натягивая скакалку, сделать угол; 3-4-и.п. (6 раз)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п. – лёжа на животе, скакалка в согнутых руках перед собой. 1-2-прогнуться, скакалку вверх; 3-4-и.п. (6 раз)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Прыжки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 двух ногах  на месте через скакалку. Выполняется серией прыжков по 10-15 раз подряд, затем пауза и снова повторить прыжки.  </a:t>
            </a:r>
          </a:p>
          <a:p>
            <a:pPr marL="0" indent="0">
              <a:buNone/>
            </a:pPr>
            <a:r>
              <a:rPr lang="ru-RU" sz="14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Заключительная часть:</a:t>
            </a:r>
            <a:endParaRPr lang="ru-RU" sz="1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Дыхательное упражнение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«Вертолёт». И. п. – стойка ноги врозь, руки в стороны. 1-глубоко вдохнуть, не меняя положения рук, поворот вправо; 2-и.п.; 3-4-то же влево. (8 раз)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11089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683568" y="2132856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 bwMode="auto">
          <a:xfrm>
            <a:off x="1369368" y="3888631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048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endParaRPr lang="ru-RU" dirty="0"/>
          </a:p>
        </p:txBody>
      </p:sp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Как начинать утреннюю гимнастику?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ru-RU" sz="2400" dirty="0" smtClean="0"/>
              <a:t>    Для начала занятий не требуется никакой подготовки: поднимитесь сами, разбудите малыша (если не он разбудил Вас), откройте форточку или окно (в зависимости от времени года), постелите коврик,  включите музыку, оденьте ребенка в свободную одежду и вперед. Только желательно перед гимнастикой не есть.</a:t>
            </a:r>
          </a:p>
          <a:p>
            <a:pPr eaLnBrk="1" hangingPunct="1"/>
            <a:endParaRPr lang="ru-RU" sz="24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6786563" y="6643688"/>
            <a:ext cx="2357437" cy="214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669359"/>
            <a:ext cx="2895600" cy="52115"/>
          </a:xfrm>
          <a:ln/>
        </p:spPr>
        <p:txBody>
          <a:bodyPr/>
          <a:lstStyle/>
          <a:p>
            <a:endParaRPr lang="ru-RU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Какой должна быть утренняя гимнастика?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1900" dirty="0" smtClean="0"/>
              <a:t>В первую очередь </a:t>
            </a:r>
            <a:r>
              <a:rPr lang="ru-RU" sz="1900" i="1" dirty="0" smtClean="0">
                <a:solidFill>
                  <a:srgbClr val="FF0000"/>
                </a:solidFill>
              </a:rPr>
              <a:t>регулярной, систематичной</a:t>
            </a:r>
            <a:r>
              <a:rPr lang="ru-RU" sz="1900" dirty="0" smtClean="0">
                <a:solidFill>
                  <a:srgbClr val="FF0000"/>
                </a:solidFill>
              </a:rPr>
              <a:t>. </a:t>
            </a:r>
            <a:r>
              <a:rPr lang="ru-RU" sz="1900" dirty="0" smtClean="0"/>
              <a:t>Ведь оздоровительный эффект достигается с помощью систематического выполнения. Систематически тренируя крупные группы мышц, мы активизируем обменные процессы, создаём благоприятные условия для питания всех клеток и тканей организма. Старайтесь как можно раньше воспитывать у ребенка привычку делать каждый день зарядку.</a:t>
            </a:r>
            <a:endParaRPr lang="ru-RU" sz="1900" i="1" dirty="0" smtClean="0"/>
          </a:p>
          <a:p>
            <a:pPr algn="just">
              <a:lnSpc>
                <a:spcPct val="80000"/>
              </a:lnSpc>
            </a:pPr>
            <a:r>
              <a:rPr lang="ru-RU" sz="1900" i="1" dirty="0" smtClean="0">
                <a:solidFill>
                  <a:srgbClr val="FF0000"/>
                </a:solidFill>
              </a:rPr>
              <a:t>Умеренной. </a:t>
            </a:r>
            <a:r>
              <a:rPr lang="ru-RU" sz="1900" dirty="0" smtClean="0"/>
              <a:t>Все упражнения желательно выполнять в умеренном темпе во избежание  переутомления ребенка.</a:t>
            </a:r>
            <a:endParaRPr lang="ru-RU" sz="1900" i="1" dirty="0" smtClean="0"/>
          </a:p>
          <a:p>
            <a:pPr algn="just">
              <a:lnSpc>
                <a:spcPct val="80000"/>
              </a:lnSpc>
            </a:pPr>
            <a:r>
              <a:rPr lang="ru-RU" sz="1900" i="1" dirty="0" smtClean="0">
                <a:solidFill>
                  <a:srgbClr val="FF0000"/>
                </a:solidFill>
              </a:rPr>
              <a:t>Доступной. </a:t>
            </a:r>
            <a:r>
              <a:rPr lang="ru-RU" sz="1900" dirty="0" smtClean="0"/>
              <a:t>Упражнения должны быть простыми и знакомыми,  чтобы детям не пришлось затрачивать много усилий для их освоения. Если движение сложно для ребёнка, он не может хорошо и качественно его выполнить.</a:t>
            </a:r>
            <a:endParaRPr lang="ru-RU" sz="1900" i="1" dirty="0" smtClean="0"/>
          </a:p>
          <a:p>
            <a:pPr>
              <a:lnSpc>
                <a:spcPct val="80000"/>
              </a:lnSpc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764705"/>
            <a:ext cx="8147248" cy="360040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2000" i="1" dirty="0" smtClean="0">
                <a:solidFill>
                  <a:srgbClr val="FF0000"/>
                </a:solidFill>
              </a:rPr>
              <a:t>Постепенной. </a:t>
            </a:r>
            <a:r>
              <a:rPr lang="ru-RU" sz="2000" dirty="0" smtClean="0"/>
              <a:t>От простого упражнения  к сложному. Нагрузка увеличивается и снижается  так же постепенно, чтобы привести организм в относительно спокойное состояние.</a:t>
            </a:r>
            <a:endParaRPr lang="ru-RU" sz="2000" i="1" dirty="0" smtClean="0"/>
          </a:p>
          <a:p>
            <a:pPr algn="just">
              <a:lnSpc>
                <a:spcPct val="80000"/>
              </a:lnSpc>
            </a:pPr>
            <a:r>
              <a:rPr lang="ru-RU" sz="2000" i="1" dirty="0" smtClean="0">
                <a:solidFill>
                  <a:srgbClr val="FF0000"/>
                </a:solidFill>
              </a:rPr>
              <a:t>Разнообразной. </a:t>
            </a:r>
            <a:r>
              <a:rPr lang="ru-RU" sz="2000" dirty="0" smtClean="0"/>
              <a:t>Примерно каждые 10 дней заменяйте 1-2 упражнения, чтобы поддерживать интерес ребенка. Включайте в зарядку разнообразные предметы: мячи, скакалки, флажки, любимые игрушки. Придумывайте названия для упражнений («самолет», «петушок», «зайчик», «ракета»).</a:t>
            </a:r>
          </a:p>
          <a:p>
            <a:pPr algn="just">
              <a:lnSpc>
                <a:spcPct val="80000"/>
              </a:lnSpc>
            </a:pPr>
            <a:r>
              <a:rPr lang="ru-RU" sz="2000" dirty="0" smtClean="0"/>
              <a:t>Во время зарядки  не используются  однообразные движения. Все тело или его отдельные части не должны длительное время оставаться в одном положении (например, не рекомендуется долго держать руки вытянутыми вперед). </a:t>
            </a:r>
          </a:p>
          <a:p>
            <a:pPr>
              <a:lnSpc>
                <a:spcPct val="80000"/>
              </a:lnSpc>
            </a:pPr>
            <a:endParaRPr lang="ru-RU" sz="2000" dirty="0" smtClean="0"/>
          </a:p>
          <a:p>
            <a:pPr>
              <a:lnSpc>
                <a:spcPct val="80000"/>
              </a:lnSpc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669359"/>
            <a:ext cx="2895600" cy="52115"/>
          </a:xfrm>
          <a:ln/>
        </p:spPr>
        <p:txBody>
          <a:bodyPr/>
          <a:lstStyle/>
          <a:p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D60093"/>
                </a:solidFill>
              </a:rPr>
              <a:t>Какова ее продолжительность?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000" smtClean="0"/>
              <a:t>Продолжительность гимнастики зависит от возраста ребенка. Так, например </a:t>
            </a:r>
            <a:endParaRPr lang="en-US" sz="2000" smtClean="0"/>
          </a:p>
          <a:p>
            <a:pPr>
              <a:lnSpc>
                <a:spcPct val="90000"/>
              </a:lnSpc>
            </a:pPr>
            <a:r>
              <a:rPr lang="ru-RU" sz="2000" smtClean="0"/>
              <a:t>в 2-3 года это всего 5 минут;  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3-4 года 5-7 минут;  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4-5 лет 6-8 минут; 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5-6 лет 8-10 минут; 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6-7 лет 11-12. То есть с взрослением ребенка время увеличивается на 2-3 минуты.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 smtClean="0"/>
              <a:t>Так же и увеличивается количество упражнений: от 4-5 упражнений для детей помладше; до 6-8 для детей старшего дошкольного возраста.</a:t>
            </a:r>
          </a:p>
          <a:p>
            <a:pPr>
              <a:lnSpc>
                <a:spcPct val="90000"/>
              </a:lnSpc>
            </a:pP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endParaRPr lang="ru-RU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>
                <a:solidFill>
                  <a:srgbClr val="D60093"/>
                </a:solidFill>
              </a:rPr>
              <a:t>Что включает в себя комплекс упражнений для утренней гимнастики</a:t>
            </a:r>
            <a:r>
              <a:rPr lang="ru-RU" sz="3200" dirty="0" smtClean="0">
                <a:solidFill>
                  <a:srgbClr val="D60093"/>
                </a:solidFill>
              </a:rPr>
              <a:t>?</a:t>
            </a:r>
            <a:r>
              <a:rPr lang="ru-RU" sz="4000" dirty="0" smtClean="0">
                <a:solidFill>
                  <a:srgbClr val="D60093"/>
                </a:solidFill>
              </a:rPr>
              <a:t/>
            </a:r>
            <a:br>
              <a:rPr lang="ru-RU" sz="4000" dirty="0" smtClean="0">
                <a:solidFill>
                  <a:srgbClr val="D60093"/>
                </a:solidFill>
              </a:rPr>
            </a:br>
            <a:endParaRPr lang="ru-RU" sz="4000" dirty="0" smtClean="0">
              <a:solidFill>
                <a:srgbClr val="D60093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ru-RU" sz="2000" u="sng" dirty="0" smtClean="0"/>
              <a:t>Утреннюю гимнастику условно подразделяют на три части</a:t>
            </a:r>
            <a:r>
              <a:rPr lang="ru-RU" sz="2000" dirty="0" smtClean="0"/>
              <a:t>: вводную, основную и заключительную. Каждая часть имеет свои задачи и содержание. </a:t>
            </a:r>
          </a:p>
          <a:p>
            <a:pPr algn="just">
              <a:lnSpc>
                <a:spcPct val="80000"/>
              </a:lnSpc>
            </a:pPr>
            <a:r>
              <a:rPr lang="ru-RU" sz="2000" dirty="0" smtClean="0"/>
              <a:t>Вводная часть подготавливает организм к выполнению более сложных упражнений и  начинается с различных видов  ходьбы (на носочках, пятках, боком, с высоким подниманием колен) и бега с последующей ходьбой. </a:t>
            </a:r>
          </a:p>
          <a:p>
            <a:pPr algn="just">
              <a:lnSpc>
                <a:spcPct val="80000"/>
              </a:lnSpc>
            </a:pPr>
            <a:r>
              <a:rPr lang="ru-RU" sz="2000" dirty="0" smtClean="0"/>
              <a:t>Во второй, основной части ставят задачи укрепления основных мышечных групп, формирования правильной осанки, гибкости. Упражнения  выполняют в определенной последовательности. Сначала упражнения для укрепления плечевого пояса и рук. Затем упражнения для мышц туловища, ног, упражнение на полу, прыжки.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 flipV="1">
            <a:off x="3124200" y="6721474"/>
            <a:ext cx="2895600" cy="45719"/>
          </a:xfrm>
          <a:ln/>
        </p:spPr>
        <p:txBody>
          <a:bodyPr/>
          <a:lstStyle/>
          <a:p>
            <a:endParaRPr lang="ru-RU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764704"/>
            <a:ext cx="8147248" cy="536145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dirty="0" smtClean="0"/>
              <a:t>В заключительную часть входят различные виды ходьбы, бега. Закончить утреннюю гимнастику следует обязательно ходьбой с упражнением на дыхание, чтобы восстановить все системы организма.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Можно </a:t>
            </a:r>
            <a:r>
              <a:rPr lang="ru-RU" sz="2000" dirty="0" smtClean="0"/>
              <a:t>включить </a:t>
            </a:r>
            <a:r>
              <a:rPr lang="ru-RU" sz="2000" dirty="0" smtClean="0"/>
              <a:t>элементы </a:t>
            </a:r>
            <a:r>
              <a:rPr lang="ru-RU" sz="2000" dirty="0" err="1" smtClean="0"/>
              <a:t>здоровьесберегающих</a:t>
            </a:r>
            <a:r>
              <a:rPr lang="ru-RU" sz="2000" dirty="0" smtClean="0"/>
              <a:t> технологий, способствующие полноценному физическому развитию: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- Пальчиковые </a:t>
            </a:r>
            <a:r>
              <a:rPr lang="ru-RU" sz="2000" dirty="0" smtClean="0"/>
              <a:t>гимнастики,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- Упражнения </a:t>
            </a:r>
            <a:r>
              <a:rPr lang="ru-RU" sz="2000" dirty="0" smtClean="0"/>
              <a:t>для глаз,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- Упражнения </a:t>
            </a:r>
            <a:r>
              <a:rPr lang="ru-RU" sz="2000" dirty="0" smtClean="0"/>
              <a:t>для профилактики плоскостопия, самомассаж.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После чего принять водные процедуры (умыться, обтереться).</a:t>
            </a:r>
          </a:p>
          <a:p>
            <a:pPr>
              <a:lnSpc>
                <a:spcPct val="80000"/>
              </a:lnSpc>
            </a:pPr>
            <a:endParaRPr lang="ru-RU" sz="2000" dirty="0" smtClean="0"/>
          </a:p>
          <a:p>
            <a:pPr>
              <a:lnSpc>
                <a:spcPct val="80000"/>
              </a:lnSpc>
            </a:pPr>
            <a:endParaRPr lang="ru-RU" sz="2000" dirty="0" smtClean="0"/>
          </a:p>
          <a:p>
            <a:pPr>
              <a:lnSpc>
                <a:spcPct val="80000"/>
              </a:lnSpc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669359"/>
            <a:ext cx="2895600" cy="52115"/>
          </a:xfrm>
          <a:ln/>
        </p:spPr>
        <p:txBody>
          <a:bodyPr/>
          <a:lstStyle/>
          <a:p>
            <a:endParaRPr lang="ru-RU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ru-RU" sz="2000" dirty="0" smtClean="0"/>
              <a:t>Не следует принимать пищу перед гимнастикой!</a:t>
            </a:r>
          </a:p>
          <a:p>
            <a:pPr lvl="1">
              <a:buFontTx/>
              <a:buNone/>
            </a:pPr>
            <a:endParaRPr lang="ru-RU" sz="2000" b="1" dirty="0" smtClean="0"/>
          </a:p>
          <a:p>
            <a:pPr lvl="1">
              <a:buFontTx/>
              <a:buNone/>
            </a:pPr>
            <a:r>
              <a:rPr lang="ru-RU" sz="2000" dirty="0" smtClean="0"/>
              <a:t>Если ребенок плохо себя чувствует или заболел!</a:t>
            </a:r>
          </a:p>
          <a:p>
            <a:pPr lvl="1">
              <a:buFontTx/>
              <a:buNone/>
            </a:pPr>
            <a:endParaRPr lang="ru-RU" sz="2000" b="1" dirty="0" smtClean="0"/>
          </a:p>
          <a:p>
            <a:pPr lvl="1">
              <a:buFontTx/>
              <a:buNone/>
            </a:pPr>
            <a:r>
              <a:rPr lang="ru-RU" sz="2000" dirty="0" smtClean="0"/>
              <a:t>Не следует раздражаться, если ребенок неправильно выполняет упражнения!</a:t>
            </a:r>
          </a:p>
          <a:p>
            <a:pPr lvl="1">
              <a:buFontTx/>
              <a:buNone/>
            </a:pPr>
            <a:endParaRPr lang="ru-RU" sz="2000" b="1" dirty="0"/>
          </a:p>
          <a:p>
            <a:pPr lvl="1">
              <a:buFontTx/>
              <a:buNone/>
            </a:pPr>
            <a:r>
              <a:rPr lang="ru-RU" sz="2000" dirty="0" smtClean="0"/>
              <a:t>Проводить зарядку в плохом настроении!</a:t>
            </a:r>
            <a:endParaRPr lang="ru-RU" sz="2000" b="1" dirty="0" smtClean="0"/>
          </a:p>
          <a:p>
            <a:pPr lvl="1">
              <a:buFontTx/>
              <a:buNone/>
            </a:pPr>
            <a:r>
              <a:rPr lang="ru-RU" sz="2000" dirty="0" smtClean="0"/>
              <a:t>Не следует надевать на ребенка тесную и теплую одежду!</a:t>
            </a:r>
          </a:p>
        </p:txBody>
      </p:sp>
      <p:sp>
        <p:nvSpPr>
          <p:cNvPr id="26628" name="WordArt 4"/>
          <p:cNvSpPr>
            <a:spLocks noChangeArrowheads="1" noChangeShapeType="1" noTextEdit="1"/>
          </p:cNvSpPr>
          <p:nvPr/>
        </p:nvSpPr>
        <p:spPr bwMode="auto">
          <a:xfrm>
            <a:off x="2555875" y="765175"/>
            <a:ext cx="399097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2700">
                  <a:solidFill>
                    <a:srgbClr val="660033"/>
                  </a:solidFill>
                  <a:round/>
                  <a:headEnd/>
                  <a:tailEnd/>
                </a:ln>
                <a:solidFill>
                  <a:srgbClr val="663300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Чего не следует делать!</a:t>
            </a: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395288" y="1700213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395288" y="2420938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31" name="AutoShape 7"/>
          <p:cNvSpPr>
            <a:spLocks noChangeArrowheads="1"/>
          </p:cNvSpPr>
          <p:nvPr/>
        </p:nvSpPr>
        <p:spPr bwMode="auto">
          <a:xfrm>
            <a:off x="395288" y="3141663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32" name="AutoShape 8"/>
          <p:cNvSpPr>
            <a:spLocks noChangeArrowheads="1"/>
          </p:cNvSpPr>
          <p:nvPr/>
        </p:nvSpPr>
        <p:spPr bwMode="auto">
          <a:xfrm>
            <a:off x="395288" y="4508500"/>
            <a:ext cx="576262" cy="287338"/>
          </a:xfrm>
          <a:prstGeom prst="rightArrow">
            <a:avLst>
              <a:gd name="adj1" fmla="val 50000"/>
              <a:gd name="adj2" fmla="val 501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33" name="AutoShape 9"/>
          <p:cNvSpPr>
            <a:spLocks noChangeArrowheads="1"/>
          </p:cNvSpPr>
          <p:nvPr/>
        </p:nvSpPr>
        <p:spPr bwMode="auto">
          <a:xfrm>
            <a:off x="395288" y="4149725"/>
            <a:ext cx="576262" cy="287338"/>
          </a:xfrm>
          <a:prstGeom prst="rightArrow">
            <a:avLst>
              <a:gd name="adj1" fmla="val 50000"/>
              <a:gd name="adj2" fmla="val 501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5284</TotalTime>
  <Words>1508</Words>
  <Application>Microsoft Office PowerPoint</Application>
  <PresentationFormat>Экран (4:3)</PresentationFormat>
  <Paragraphs>106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Monotype Corsiva</vt:lpstr>
      <vt:lpstr>Times New Roman</vt:lpstr>
      <vt:lpstr>Diseño predeterminado</vt:lpstr>
      <vt:lpstr>Презентация PowerPoint</vt:lpstr>
      <vt:lpstr>Для чего нужна утренняя гимнастика?</vt:lpstr>
      <vt:lpstr>Как начинать утреннюю гимнастику?</vt:lpstr>
      <vt:lpstr>Какой должна быть утренняя гимнастика?</vt:lpstr>
      <vt:lpstr>Презентация PowerPoint</vt:lpstr>
      <vt:lpstr>Какова ее продолжительность?</vt:lpstr>
      <vt:lpstr> Что включает в себя комплекс упражнений для утренней гимнастики? </vt:lpstr>
      <vt:lpstr>Презентация PowerPoint</vt:lpstr>
      <vt:lpstr>Презентация PowerPoint</vt:lpstr>
      <vt:lpstr>Презентация PowerPoint</vt:lpstr>
      <vt:lpstr>Приложение.</vt:lpstr>
      <vt:lpstr>Презентация PowerPoint</vt:lpstr>
      <vt:lpstr>Комплекс утренней гимнастики для  детей 3-4 лет.</vt:lpstr>
      <vt:lpstr>Презентация PowerPoint</vt:lpstr>
      <vt:lpstr>Комплекс утренней гимнастики для детей 4-5 лет.</vt:lpstr>
      <vt:lpstr>Презентация PowerPoint</vt:lpstr>
      <vt:lpstr>Комплекс утренней гимнастики для  детей 5-6 лет.</vt:lpstr>
      <vt:lpstr>Презентация PowerPoint</vt:lpstr>
      <vt:lpstr>Комплекс утренней гимнастики  для детей 6-7 лет.</vt:lpstr>
      <vt:lpstr>Вводная часть:</vt:lpstr>
      <vt:lpstr>Презентация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admin</cp:lastModifiedBy>
  <cp:revision>751</cp:revision>
  <dcterms:created xsi:type="dcterms:W3CDTF">2010-05-23T14:28:12Z</dcterms:created>
  <dcterms:modified xsi:type="dcterms:W3CDTF">2021-04-21T16:58:39Z</dcterms:modified>
</cp:coreProperties>
</file>